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66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A1E6-B170-49A5-BA29-80FBC789C162}" type="datetimeFigureOut">
              <a:rPr lang="fr-FR" smtClean="0"/>
              <a:t>19/09/2016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83B1-C703-423F-BCF8-900A73F43E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57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A1E6-B170-49A5-BA29-80FBC789C162}" type="datetimeFigureOut">
              <a:rPr lang="fr-FR" smtClean="0"/>
              <a:t>19/09/2016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83B1-C703-423F-BCF8-900A73F43E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33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A1E6-B170-49A5-BA29-80FBC789C162}" type="datetimeFigureOut">
              <a:rPr lang="fr-FR" smtClean="0"/>
              <a:t>19/09/2016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83B1-C703-423F-BCF8-900A73F43E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06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A1E6-B170-49A5-BA29-80FBC789C162}" type="datetimeFigureOut">
              <a:rPr lang="fr-FR" smtClean="0"/>
              <a:t>19/09/2016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83B1-C703-423F-BCF8-900A73F43E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02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A1E6-B170-49A5-BA29-80FBC789C162}" type="datetimeFigureOut">
              <a:rPr lang="fr-FR" smtClean="0"/>
              <a:t>19/09/2016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83B1-C703-423F-BCF8-900A73F43E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58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A1E6-B170-49A5-BA29-80FBC789C162}" type="datetimeFigureOut">
              <a:rPr lang="fr-FR" smtClean="0"/>
              <a:t>19/09/2016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83B1-C703-423F-BCF8-900A73F43E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348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A1E6-B170-49A5-BA29-80FBC789C162}" type="datetimeFigureOut">
              <a:rPr lang="fr-FR" smtClean="0"/>
              <a:t>19/09/2016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83B1-C703-423F-BCF8-900A73F43E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50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A1E6-B170-49A5-BA29-80FBC789C162}" type="datetimeFigureOut">
              <a:rPr lang="fr-FR" smtClean="0"/>
              <a:t>19/09/2016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83B1-C703-423F-BCF8-900A73F43E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823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A1E6-B170-49A5-BA29-80FBC789C162}" type="datetimeFigureOut">
              <a:rPr lang="fr-FR" smtClean="0"/>
              <a:t>19/09/2016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83B1-C703-423F-BCF8-900A73F43E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49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A1E6-B170-49A5-BA29-80FBC789C162}" type="datetimeFigureOut">
              <a:rPr lang="fr-FR" smtClean="0"/>
              <a:t>19/09/2016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83B1-C703-423F-BCF8-900A73F43E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395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A1E6-B170-49A5-BA29-80FBC789C162}" type="datetimeFigureOut">
              <a:rPr lang="fr-FR" smtClean="0"/>
              <a:t>19/09/2016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83B1-C703-423F-BCF8-900A73F43E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56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A1E6-B170-49A5-BA29-80FBC789C162}" type="datetimeFigureOut">
              <a:rPr lang="fr-FR" smtClean="0"/>
              <a:t>19/09/2016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583B1-C703-423F-BCF8-900A73F43E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15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13.jpeg"/><Relationship Id="rId4" Type="http://schemas.openxmlformats.org/officeDocument/2006/relationships/image" Target="../media/image10.png"/><Relationship Id="rId9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4.jpeg"/><Relationship Id="rId4" Type="http://schemas.openxmlformats.org/officeDocument/2006/relationships/image" Target="../media/image29.jpe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colorTemperature colorTemp="88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12" r="10688"/>
          <a:stretch/>
        </p:blipFill>
        <p:spPr bwMode="auto">
          <a:xfrm>
            <a:off x="5121644" y="581671"/>
            <a:ext cx="2033734" cy="181228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 flipH="1">
            <a:off x="1049792" y="2360217"/>
            <a:ext cx="1883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6600"/>
                </a:solidFill>
                <a:cs typeface="Kartika" pitchFamily="18" charset="0"/>
              </a:rPr>
              <a:t>Créativité et</a:t>
            </a:r>
            <a:r>
              <a:rPr lang="fr-FR" sz="1200" b="1" dirty="0" smtClean="0">
                <a:solidFill>
                  <a:srgbClr val="FF6600"/>
                </a:solidFill>
                <a:cs typeface="Kartika" pitchFamily="18" charset="0"/>
              </a:rPr>
              <a:t> </a:t>
            </a:r>
            <a:r>
              <a:rPr lang="fr-FR" sz="1200" b="1" dirty="0" smtClean="0">
                <a:solidFill>
                  <a:srgbClr val="FF6600"/>
                </a:solidFill>
                <a:cs typeface="Kartika" pitchFamily="18" charset="0"/>
              </a:rPr>
              <a:t>cible à idées  </a:t>
            </a:r>
            <a:endParaRPr lang="fr-FR" sz="1200" b="1" dirty="0">
              <a:solidFill>
                <a:srgbClr val="FF6600"/>
              </a:solidFill>
              <a:cs typeface="Kartika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 flipH="1">
            <a:off x="3027600" y="2334079"/>
            <a:ext cx="3151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6600"/>
                </a:solidFill>
                <a:cs typeface="Kartika" pitchFamily="18" charset="0"/>
              </a:rPr>
              <a:t>La road </a:t>
            </a:r>
            <a:r>
              <a:rPr lang="fr-FR" sz="1200" b="1" dirty="0" err="1" smtClean="0">
                <a:solidFill>
                  <a:srgbClr val="FF6600"/>
                </a:solidFill>
                <a:cs typeface="Kartika" pitchFamily="18" charset="0"/>
              </a:rPr>
              <a:t>map</a:t>
            </a:r>
            <a:r>
              <a:rPr lang="fr-FR" sz="1200" b="1" dirty="0" smtClean="0">
                <a:solidFill>
                  <a:srgbClr val="FF6600"/>
                </a:solidFill>
                <a:cs typeface="Kartika" pitchFamily="18" charset="0"/>
              </a:rPr>
              <a:t> stratégique</a:t>
            </a:r>
            <a:endParaRPr lang="fr-FR" sz="1200" b="1" dirty="0">
              <a:solidFill>
                <a:srgbClr val="FF6600"/>
              </a:solidFill>
              <a:cs typeface="Kartika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 flipH="1">
            <a:off x="5175619" y="2370261"/>
            <a:ext cx="2785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6600"/>
                </a:solidFill>
                <a:cs typeface="Kartika" pitchFamily="18" charset="0"/>
              </a:rPr>
              <a:t>L’écoute des usagers</a:t>
            </a:r>
            <a:endParaRPr lang="fr-FR" sz="1200" b="1" dirty="0">
              <a:solidFill>
                <a:srgbClr val="FF6600"/>
              </a:solidFill>
              <a:cs typeface="Kartika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 flipH="1">
            <a:off x="1071805" y="5666838"/>
            <a:ext cx="1322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Les matériaux </a:t>
            </a:r>
            <a:endParaRPr lang="fr-FR" sz="1200" dirty="0"/>
          </a:p>
        </p:txBody>
      </p:sp>
      <p:sp>
        <p:nvSpPr>
          <p:cNvPr id="17" name="ZoneTexte 16"/>
          <p:cNvSpPr txBox="1"/>
          <p:nvPr/>
        </p:nvSpPr>
        <p:spPr>
          <a:xfrm flipH="1">
            <a:off x="3039971" y="4550508"/>
            <a:ext cx="2466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6600"/>
                </a:solidFill>
              </a:rPr>
              <a:t>La </a:t>
            </a:r>
            <a:r>
              <a:rPr lang="fr-FR" sz="1200" b="1" dirty="0" smtClean="0">
                <a:solidFill>
                  <a:srgbClr val="FF6600"/>
                </a:solidFill>
              </a:rPr>
              <a:t>réalisation</a:t>
            </a:r>
            <a:r>
              <a:rPr lang="fr-FR" sz="1200" b="1" dirty="0" smtClean="0">
                <a:solidFill>
                  <a:srgbClr val="FF6600"/>
                </a:solidFill>
              </a:rPr>
              <a:t> </a:t>
            </a:r>
            <a:r>
              <a:rPr lang="fr-FR" sz="1200" b="1" dirty="0" smtClean="0">
                <a:solidFill>
                  <a:srgbClr val="FF6600"/>
                </a:solidFill>
              </a:rPr>
              <a:t>du produit  </a:t>
            </a:r>
            <a:endParaRPr lang="fr-FR" sz="1200" b="1" dirty="0">
              <a:solidFill>
                <a:srgbClr val="FF6600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1035993" y="672865"/>
            <a:ext cx="7689851" cy="7551739"/>
            <a:chOff x="168" y="-491"/>
            <a:chExt cx="4844" cy="4757"/>
          </a:xfrm>
        </p:grpSpPr>
        <p:sp>
          <p:nvSpPr>
            <p:cNvPr id="6" name="AutoShape 4"/>
            <p:cNvSpPr>
              <a:spLocks noChangeAspect="1" noChangeArrowheads="1" noTextEdit="1"/>
            </p:cNvSpPr>
            <p:nvPr/>
          </p:nvSpPr>
          <p:spPr bwMode="auto">
            <a:xfrm>
              <a:off x="1315" y="3654"/>
              <a:ext cx="3697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8000"/>
                      </a14:imgEffect>
                      <a14:imgEffect>
                        <a14:colorTemperature colorTemp="5400"/>
                      </a14:imgEffect>
                      <a14:imgEffect>
                        <a14:saturation sat="29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2" t="4243" r="-6202" b="-4243"/>
            <a:stretch/>
          </p:blipFill>
          <p:spPr bwMode="auto">
            <a:xfrm>
              <a:off x="1503" y="-491"/>
              <a:ext cx="1165" cy="1135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0000"/>
                      </a14:imgEffect>
                      <a14:imgEffect>
                        <a14:colorTemperature colorTemp="41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54" y="809"/>
              <a:ext cx="1235" cy="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3" y="3657"/>
              <a:ext cx="524" cy="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9">
              <a:grayscl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500"/>
                      </a14:imgEffect>
                      <a14:imgEffect>
                        <a14:brightnessContrast contrast="4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" y="852"/>
              <a:ext cx="1119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1">
              <a:grayscl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41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8" y="866"/>
              <a:ext cx="1147" cy="1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>
            <a:grayscl/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43" y="581671"/>
            <a:ext cx="1743952" cy="174617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404" y="188640"/>
            <a:ext cx="2552983" cy="111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ZoneTexte 31"/>
          <p:cNvSpPr txBox="1"/>
          <p:nvPr/>
        </p:nvSpPr>
        <p:spPr>
          <a:xfrm flipH="1">
            <a:off x="1071805" y="4552578"/>
            <a:ext cx="2466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6600"/>
                </a:solidFill>
              </a:rPr>
              <a:t>Les solutions matériaux</a:t>
            </a:r>
            <a:endParaRPr lang="fr-FR" sz="1200" b="1" dirty="0">
              <a:solidFill>
                <a:srgbClr val="FF66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 flipH="1">
            <a:off x="5083237" y="4540813"/>
            <a:ext cx="2466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6600"/>
                </a:solidFill>
              </a:rPr>
              <a:t>La </a:t>
            </a:r>
            <a:r>
              <a:rPr lang="fr-FR" sz="1200" b="1" dirty="0" smtClean="0">
                <a:solidFill>
                  <a:srgbClr val="FF6600"/>
                </a:solidFill>
              </a:rPr>
              <a:t>route to </a:t>
            </a:r>
            <a:r>
              <a:rPr lang="fr-FR" sz="1200" b="1" dirty="0" err="1" smtClean="0">
                <a:solidFill>
                  <a:srgbClr val="FF6600"/>
                </a:solidFill>
              </a:rPr>
              <a:t>market</a:t>
            </a:r>
            <a:r>
              <a:rPr lang="fr-FR" sz="1200" b="1" dirty="0" smtClean="0">
                <a:solidFill>
                  <a:srgbClr val="FF6600"/>
                </a:solidFill>
              </a:rPr>
              <a:t>  </a:t>
            </a:r>
            <a:endParaRPr lang="fr-FR" sz="12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76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9" y="548680"/>
            <a:ext cx="3812480" cy="214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29" y="3212976"/>
            <a:ext cx="3600400" cy="2016224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381"/>
            <a:ext cx="3960440" cy="222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 descr="https://hd.unsplash.com/photo-1456374407032-6e4baf58fb6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26919" r="22226" b="-769"/>
          <a:stretch/>
        </p:blipFill>
        <p:spPr bwMode="auto">
          <a:xfrm>
            <a:off x="4571999" y="3195438"/>
            <a:ext cx="3724543" cy="232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396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Afficher l'image d'origine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3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37510"/>
            <a:ext cx="2753746" cy="275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76" y="908720"/>
            <a:ext cx="312622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4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32" t="24506" r="37495" b="23764"/>
          <a:stretch/>
        </p:blipFill>
        <p:spPr bwMode="auto">
          <a:xfrm>
            <a:off x="3491880" y="3576917"/>
            <a:ext cx="2307819" cy="225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http://www.delarbre.com/www-data/FCKfiles/images/kit_assemblage.jpg"/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2600"/>
                    </a14:imgEffect>
                    <a14:imgEffect>
                      <a14:saturation sat="60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91" t="2170" r="2237" b="9256"/>
          <a:stretch/>
        </p:blipFill>
        <p:spPr bwMode="auto">
          <a:xfrm>
            <a:off x="6516216" y="3564383"/>
            <a:ext cx="2232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52736"/>
            <a:ext cx="3384376" cy="2026467"/>
          </a:xfrm>
        </p:spPr>
      </p:pic>
    </p:spTree>
    <p:extLst>
      <p:ext uri="{BB962C8B-B14F-4D97-AF65-F5344CB8AC3E}">
        <p14:creationId xmlns:p14="http://schemas.microsoft.com/office/powerpoint/2010/main" val="3681571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7664" y="620688"/>
            <a:ext cx="62646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9933"/>
                </a:solidFill>
              </a:rPr>
              <a:t>Des réalisations </a:t>
            </a:r>
            <a:r>
              <a:rPr lang="fr-FR" b="1" i="1" dirty="0" smtClean="0">
                <a:solidFill>
                  <a:srgbClr val="FF9933"/>
                </a:solidFill>
              </a:rPr>
              <a:t>durables</a:t>
            </a:r>
          </a:p>
          <a:p>
            <a:endParaRPr lang="fr-FR" b="1" dirty="0">
              <a:solidFill>
                <a:srgbClr val="FF9933"/>
              </a:solidFill>
            </a:endParaRPr>
          </a:p>
          <a:p>
            <a:r>
              <a:rPr lang="fr-FR" cap="all" dirty="0"/>
              <a:t>L</a:t>
            </a:r>
            <a:r>
              <a:rPr lang="fr-FR" dirty="0"/>
              <a:t>a bonne innovation est toujours celle qui dure</a:t>
            </a:r>
          </a:p>
          <a:p>
            <a:r>
              <a:rPr lang="fr-FR" b="1" dirty="0">
                <a:solidFill>
                  <a:srgbClr val="FF9933"/>
                </a:solidFill>
              </a:rPr>
              <a:t>Le bob raft de la </a:t>
            </a:r>
            <a:r>
              <a:rPr lang="fr-FR" b="1" dirty="0" err="1">
                <a:solidFill>
                  <a:srgbClr val="FF9933"/>
                </a:solidFill>
              </a:rPr>
              <a:t>Plagne</a:t>
            </a:r>
            <a:r>
              <a:rPr lang="fr-FR" b="1" dirty="0">
                <a:solidFill>
                  <a:srgbClr val="FF9933"/>
                </a:solidFill>
              </a:rPr>
              <a:t> : un succès depuis </a:t>
            </a:r>
            <a:r>
              <a:rPr lang="fr-FR" b="1" dirty="0" smtClean="0">
                <a:solidFill>
                  <a:srgbClr val="FF9933"/>
                </a:solidFill>
              </a:rPr>
              <a:t>20 </a:t>
            </a:r>
            <a:r>
              <a:rPr lang="fr-FR" b="1" dirty="0">
                <a:solidFill>
                  <a:srgbClr val="FF9933"/>
                </a:solidFill>
              </a:rPr>
              <a:t>ans</a:t>
            </a:r>
            <a:r>
              <a:rPr lang="fr-FR" b="1" dirty="0">
                <a:solidFill>
                  <a:srgbClr val="FF6600"/>
                </a:solidFill>
              </a:rPr>
              <a:t>.</a:t>
            </a:r>
            <a:endParaRPr lang="fr-FR" dirty="0">
              <a:solidFill>
                <a:srgbClr val="FF6600"/>
              </a:solidFill>
            </a:endParaRPr>
          </a:p>
          <a:p>
            <a:r>
              <a:rPr lang="fr-FR" dirty="0"/>
              <a:t>La </a:t>
            </a:r>
            <a:r>
              <a:rPr lang="fr-FR" dirty="0" err="1"/>
              <a:t>Plagne</a:t>
            </a:r>
            <a:r>
              <a:rPr lang="fr-FR" dirty="0"/>
              <a:t> 1992 : nous répondons  à un AO en proposant un « bob articulé ». Le principe est simple ; Nous imaginons un bob « coupé en  rondelles » avec insertion d’une  mousse de confort qui fera le cardan articulé. Ce bob peut descendre sans pilote et ne renverse pas. 25 années de fonctionnement, un succès !</a:t>
            </a:r>
          </a:p>
          <a:p>
            <a:r>
              <a:rPr lang="fr-FR" b="1" dirty="0" smtClean="0">
                <a:solidFill>
                  <a:srgbClr val="FF9933"/>
                </a:solidFill>
              </a:rPr>
              <a:t>.</a:t>
            </a:r>
            <a:endParaRPr lang="fr-FR" dirty="0">
              <a:solidFill>
                <a:srgbClr val="FF9933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626" y="3483010"/>
            <a:ext cx="312737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32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398" y="691688"/>
            <a:ext cx="9044894" cy="468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2989"/>
            <a:ext cx="789143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668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2" y="4221088"/>
            <a:ext cx="823509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67767" y="4149080"/>
            <a:ext cx="792088" cy="129614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136397" y="4139343"/>
            <a:ext cx="792088" cy="129614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783367" y="4164033"/>
            <a:ext cx="792088" cy="129614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547936" y="2316982"/>
            <a:ext cx="8235097" cy="1306357"/>
            <a:chOff x="395535" y="1042523"/>
            <a:chExt cx="8235097" cy="1306357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5" y="1124744"/>
              <a:ext cx="8235097" cy="1224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2411760" y="1042523"/>
              <a:ext cx="792088" cy="1296144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04248" y="1042523"/>
              <a:ext cx="792088" cy="1296144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3" y="513451"/>
            <a:ext cx="823509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755577" y="498270"/>
            <a:ext cx="792088" cy="129614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158425" y="466935"/>
            <a:ext cx="792088" cy="129614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5960254" y="475477"/>
            <a:ext cx="792088" cy="129614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3356249" y="475477"/>
            <a:ext cx="792088" cy="129614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478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Dessin x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947" y="4293096"/>
            <a:ext cx="3151187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e 12"/>
          <p:cNvGrpSpPr/>
          <p:nvPr/>
        </p:nvGrpSpPr>
        <p:grpSpPr>
          <a:xfrm>
            <a:off x="1122484" y="1574177"/>
            <a:ext cx="3174201" cy="2043895"/>
            <a:chOff x="2195736" y="2177193"/>
            <a:chExt cx="3174201" cy="2043895"/>
          </a:xfrm>
        </p:grpSpPr>
        <p:sp>
          <p:nvSpPr>
            <p:cNvPr id="4" name="Ellipse 3"/>
            <p:cNvSpPr/>
            <p:nvPr/>
          </p:nvSpPr>
          <p:spPr>
            <a:xfrm>
              <a:off x="2195736" y="2204864"/>
              <a:ext cx="2016000" cy="201622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14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6" name="Ellipse 5"/>
            <p:cNvSpPr/>
            <p:nvPr/>
          </p:nvSpPr>
          <p:spPr>
            <a:xfrm>
              <a:off x="3353937" y="2177193"/>
              <a:ext cx="2016000" cy="2016224"/>
            </a:xfrm>
            <a:prstGeom prst="ellipse">
              <a:avLst/>
            </a:prstGeom>
            <a:solidFill>
              <a:srgbClr val="FF6600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264335" y="3495036"/>
              <a:ext cx="8905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chemeClr val="bg1"/>
                  </a:solidFill>
                </a:rPr>
                <a:t>invention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355976" y="3482050"/>
              <a:ext cx="9807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chemeClr val="accent6">
                      <a:lumMod val="50000"/>
                    </a:schemeClr>
                  </a:solidFill>
                </a:rPr>
                <a:t>n</a:t>
              </a:r>
              <a:r>
                <a:rPr lang="fr-FR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ouveauté</a:t>
              </a:r>
              <a:endParaRPr lang="fr-FR" sz="1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459746" y="3016028"/>
              <a:ext cx="717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/>
                <a:t>valeur</a:t>
              </a:r>
              <a:endParaRPr lang="fr-FR" sz="1600" b="1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195736" y="2554328"/>
              <a:ext cx="30412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  </a:t>
              </a:r>
              <a:r>
                <a:rPr lang="fr-FR" sz="1400" b="1" dirty="0" smtClean="0">
                  <a:solidFill>
                    <a:schemeClr val="bg1"/>
                  </a:solidFill>
                </a:rPr>
                <a:t>    </a:t>
              </a:r>
              <a:r>
                <a:rPr lang="fr-FR" sz="1200" b="1" dirty="0" smtClean="0">
                  <a:solidFill>
                    <a:schemeClr val="bg1"/>
                  </a:solidFill>
                  <a:latin typeface="Kartika" pitchFamily="18" charset="0"/>
                  <a:cs typeface="Kartika" pitchFamily="18" charset="0"/>
                </a:rPr>
                <a:t>Les technos        </a:t>
              </a:r>
              <a:r>
                <a:rPr lang="fr-FR" sz="1600" b="1" dirty="0">
                  <a:latin typeface="Kartika" pitchFamily="18" charset="0"/>
                  <a:cs typeface="Kartika" pitchFamily="18" charset="0"/>
                </a:rPr>
                <a:t> </a:t>
              </a:r>
              <a:r>
                <a:rPr lang="fr-FR" sz="1600" b="1" dirty="0" smtClean="0">
                  <a:latin typeface="Kartika" pitchFamily="18" charset="0"/>
                  <a:cs typeface="Kartika" pitchFamily="18" charset="0"/>
                </a:rPr>
                <a:t> </a:t>
              </a:r>
              <a:r>
                <a:rPr lang="fr-FR" sz="1200" b="1" dirty="0" smtClean="0">
                  <a:solidFill>
                    <a:schemeClr val="bg1"/>
                  </a:solidFill>
                  <a:latin typeface="Kartika" pitchFamily="18" charset="0"/>
                  <a:cs typeface="Kartika" pitchFamily="18" charset="0"/>
                </a:rPr>
                <a:t>       </a:t>
              </a:r>
              <a:r>
                <a:rPr lang="fr-FR" sz="1200" b="1" dirty="0" smtClean="0">
                  <a:solidFill>
                    <a:schemeClr val="accent6">
                      <a:lumMod val="50000"/>
                    </a:schemeClr>
                  </a:solidFill>
                  <a:latin typeface="Kartika" pitchFamily="18" charset="0"/>
                  <a:cs typeface="Kartika" pitchFamily="18" charset="0"/>
                </a:rPr>
                <a:t>Les usages </a:t>
              </a:r>
              <a:endParaRPr lang="fr-FR" sz="1200" b="1" dirty="0">
                <a:solidFill>
                  <a:schemeClr val="accent6">
                    <a:lumMod val="50000"/>
                  </a:schemeClr>
                </a:solidFill>
                <a:latin typeface="Kartika" pitchFamily="18" charset="0"/>
                <a:cs typeface="Kartika" pitchFamily="18" charset="0"/>
              </a:endParaRPr>
            </a:p>
          </p:txBody>
        </p:sp>
        <p:sp>
          <p:nvSpPr>
            <p:cNvPr id="12" name="Arc 11"/>
            <p:cNvSpPr/>
            <p:nvPr/>
          </p:nvSpPr>
          <p:spPr>
            <a:xfrm rot="9719564">
              <a:off x="3013247" y="2373819"/>
              <a:ext cx="869391" cy="814218"/>
            </a:xfrm>
            <a:prstGeom prst="arc">
              <a:avLst>
                <a:gd name="adj1" fmla="val 17000600"/>
                <a:gd name="adj2" fmla="val 0"/>
              </a:avLst>
            </a:prstGeom>
            <a:ln w="28575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Arc 13"/>
            <p:cNvSpPr/>
            <p:nvPr/>
          </p:nvSpPr>
          <p:spPr>
            <a:xfrm rot="11886203" flipH="1">
              <a:off x="3660647" y="2235515"/>
              <a:ext cx="946607" cy="976180"/>
            </a:xfrm>
            <a:prstGeom prst="arc">
              <a:avLst>
                <a:gd name="adj1" fmla="val 17061625"/>
                <a:gd name="adj2" fmla="val 0"/>
              </a:avLst>
            </a:prstGeom>
            <a:ln w="28575">
              <a:solidFill>
                <a:schemeClr val="accent6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Arc 14"/>
            <p:cNvSpPr/>
            <p:nvPr/>
          </p:nvSpPr>
          <p:spPr>
            <a:xfrm rot="10576800" flipH="1">
              <a:off x="2381301" y="2295973"/>
              <a:ext cx="656568" cy="1302171"/>
            </a:xfrm>
            <a:prstGeom prst="arc">
              <a:avLst>
                <a:gd name="adj1" fmla="val 17000600"/>
                <a:gd name="adj2" fmla="val 0"/>
              </a:avLst>
            </a:prstGeom>
            <a:ln w="28575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Arc 15"/>
            <p:cNvSpPr/>
            <p:nvPr/>
          </p:nvSpPr>
          <p:spPr>
            <a:xfrm rot="10576800">
              <a:off x="4580788" y="2235074"/>
              <a:ext cx="694441" cy="1315618"/>
            </a:xfrm>
            <a:prstGeom prst="arc">
              <a:avLst>
                <a:gd name="adj1" fmla="val 17000600"/>
                <a:gd name="adj2" fmla="val 0"/>
              </a:avLst>
            </a:prstGeom>
            <a:ln w="19050">
              <a:solidFill>
                <a:schemeClr val="accent6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936" y="1574177"/>
            <a:ext cx="2869461" cy="184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859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plastic paper ro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564" y="3200400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plastic bubble globule white caly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5006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8" y="4283616"/>
            <a:ext cx="3522457" cy="234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 descr="Arrière Plan, Résumé, Modèle, Orange, Jaune, Arch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-171400"/>
            <a:ext cx="4536504" cy="77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Métal, Threads, Gros Plan, Poli, Métalliques, Aci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36712"/>
            <a:ext cx="337208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647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1" r="20339"/>
          <a:stretch/>
        </p:blipFill>
        <p:spPr bwMode="auto">
          <a:xfrm>
            <a:off x="755576" y="476672"/>
            <a:ext cx="3852000" cy="296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Bannière, En Tête, Univers, Star, Tous Les, Espa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1" r="31490"/>
          <a:stretch/>
        </p:blipFill>
        <p:spPr bwMode="auto">
          <a:xfrm>
            <a:off x="683568" y="3633191"/>
            <a:ext cx="3409244" cy="296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78384"/>
            <a:ext cx="4208878" cy="236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004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3522457" cy="234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Arrière Plan, Boulangerie, Petit Déjeuner, B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97260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roissant, Produits De Boulangerie, Français, Fran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33478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étal, Threads, Gros Plan, Poli, Métalliques, Aci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59" y="4581128"/>
            <a:ext cx="337208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2528223" cy="189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79" y="404664"/>
            <a:ext cx="1726220" cy="1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 descr="D:\Utilisateur\Downloads\Orange Rusty Meta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6792" y="3959470"/>
            <a:ext cx="2808312" cy="225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Red background boo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7071" y="1925129"/>
            <a:ext cx="2711405" cy="203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8087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3065</TotalTime>
  <Words>37</Words>
  <Application>Microsoft Office PowerPoint</Application>
  <PresentationFormat>Affichage à l'écran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Dessin x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43</cp:revision>
  <dcterms:created xsi:type="dcterms:W3CDTF">2016-09-14T09:54:02Z</dcterms:created>
  <dcterms:modified xsi:type="dcterms:W3CDTF">2016-09-21T18:52:25Z</dcterms:modified>
</cp:coreProperties>
</file>